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72" r:id="rId5"/>
    <p:sldId id="273" r:id="rId6"/>
    <p:sldId id="281" r:id="rId7"/>
    <p:sldId id="277" r:id="rId8"/>
    <p:sldId id="276" r:id="rId9"/>
    <p:sldId id="278" r:id="rId10"/>
    <p:sldId id="259" r:id="rId11"/>
    <p:sldId id="279" r:id="rId12"/>
    <p:sldId id="265" r:id="rId13"/>
    <p:sldId id="266" r:id="rId14"/>
    <p:sldId id="267" r:id="rId15"/>
    <p:sldId id="271" r:id="rId16"/>
    <p:sldId id="268" r:id="rId17"/>
    <p:sldId id="269" r:id="rId18"/>
    <p:sldId id="270" r:id="rId19"/>
    <p:sldId id="280" r:id="rId20"/>
    <p:sldId id="283" r:id="rId21"/>
    <p:sldId id="282" r:id="rId22"/>
    <p:sldId id="28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2"/>
    <p:restoredTop sz="78726"/>
  </p:normalViewPr>
  <p:slideViewPr>
    <p:cSldViewPr snapToGrid="0" snapToObjects="1">
      <p:cViewPr>
        <p:scale>
          <a:sx n="77" d="100"/>
          <a:sy n="77" d="100"/>
        </p:scale>
        <p:origin x="68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3B27C-9CC0-4349-8A31-6D519BB060A4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C02B1-0924-4D4C-9D19-F35D94CC1B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56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将每个网页上的信息</a:t>
            </a:r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形式化的</a:t>
            </a:r>
            <a:r>
              <a:rPr kumimoji="1" lang="zh-CN" altLang="en-US" dirty="0" smtClean="0"/>
              <a:t>表示三元组，形成一条条知识</a:t>
            </a:r>
          </a:p>
          <a:p>
            <a:r>
              <a:rPr kumimoji="1" lang="zh-CN" altLang="en-US" dirty="0" smtClean="0"/>
              <a:t>随着知识的增加，构建起</a:t>
            </a:r>
            <a:r>
              <a:rPr kumimoji="1" lang="en-US" altLang="zh-CN" dirty="0" err="1" smtClean="0"/>
              <a:t>wikipedia</a:t>
            </a:r>
            <a:r>
              <a:rPr kumimoji="1" lang="zh-CN" altLang="en-US" dirty="0" smtClean="0"/>
              <a:t>的知识图谱 从而应对用户的多种搜索需求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C02B1-0924-4D4C-9D19-F35D94CC1B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744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owl:TransitiveProperty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表示该属性具有传递性质。例如，我们定义“位于”是具有传递性的属性，若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肯定位于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 smtClean="0"/>
          </a:p>
          <a:p>
            <a:r>
              <a:rPr kumimoji="1" lang="en-US" altLang="zh-CN" dirty="0" smtClean="0"/>
              <a:t>2.owl:SymmetricProperty. </a:t>
            </a:r>
            <a:r>
              <a:rPr kumimoji="1" lang="zh-CN" altLang="en-US" dirty="0" smtClean="0"/>
              <a:t>表示该属性具有对称性。例如，我们定义“认识”是具有对称性的属性，若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认识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，那么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肯定认识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。 </a:t>
            </a:r>
          </a:p>
          <a:p>
            <a:r>
              <a:rPr kumimoji="1" lang="en-US" altLang="zh-CN" dirty="0" smtClean="0"/>
              <a:t>3. </a:t>
            </a:r>
            <a:r>
              <a:rPr kumimoji="1" lang="en-US" altLang="zh-CN" dirty="0" err="1" smtClean="0"/>
              <a:t>owl:FunctionalProperty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表示该属性取值的唯一性。 例如，我们定义“母亲”是具有唯一性的属性，若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的母亲是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，在其他地方我们得知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的母亲是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指的是同一个人。 </a:t>
            </a:r>
          </a:p>
          <a:p>
            <a:r>
              <a:rPr kumimoji="1" lang="en-US" altLang="zh-CN" dirty="0" smtClean="0"/>
              <a:t>4. </a:t>
            </a:r>
            <a:r>
              <a:rPr kumimoji="1" lang="en-US" altLang="zh-CN" dirty="0" err="1" smtClean="0"/>
              <a:t>owl:inverseOf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定义某个属性的相反关系。例如，定义“父母”的相反关系是“子女”，若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的父母，那么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肯定是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的子女。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C02B1-0924-4D4C-9D19-F35D94CC1B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90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62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07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63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85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92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6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3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3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41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28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4EBB4-73F8-0E4B-92FC-49FF80E6125B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F02BF-9C06-274F-9A59-A4C2F688D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04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DBPedia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11335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2018.12.5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8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抽取器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抽取的内容主要来自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的信息框以及页面中的标记</a:t>
            </a:r>
          </a:p>
          <a:p>
            <a:pPr lvl="1"/>
            <a:r>
              <a:rPr kumimoji="1" lang="zh-CN" altLang="en-US" dirty="0"/>
              <a:t>信息框“生”信息抽取：解决的问题是从</a:t>
            </a:r>
            <a:r>
              <a:rPr kumimoji="1" lang="en-US" altLang="zh-CN" dirty="0" err="1"/>
              <a:t>infoBox</a:t>
            </a:r>
            <a:r>
              <a:rPr kumimoji="1" lang="zh-CN" altLang="en-US" dirty="0"/>
              <a:t>提取数据直接存到</a:t>
            </a:r>
            <a:r>
              <a:rPr kumimoji="1" lang="en-US" altLang="zh-CN" dirty="0"/>
              <a:t>RDF. </a:t>
            </a:r>
            <a:r>
              <a:rPr kumimoji="1" lang="zh-CN" altLang="en-US" dirty="0"/>
              <a:t>即将</a:t>
            </a:r>
            <a:r>
              <a:rPr kumimoji="1" lang="en-US" altLang="zh-CN" dirty="0" err="1"/>
              <a:t>infoBox</a:t>
            </a:r>
            <a:r>
              <a:rPr kumimoji="1" lang="zh-CN" altLang="en-US" dirty="0"/>
              <a:t>中的属性</a:t>
            </a:r>
            <a:r>
              <a:rPr kumimoji="1" lang="en-US" altLang="zh-CN" dirty="0"/>
              <a:t>-</a:t>
            </a:r>
            <a:r>
              <a:rPr kumimoji="1" lang="zh-CN" altLang="en-US" dirty="0"/>
              <a:t>值对存放至</a:t>
            </a:r>
            <a:r>
              <a:rPr kumimoji="1" lang="en-US" altLang="zh-CN" dirty="0"/>
              <a:t>RDF</a:t>
            </a:r>
            <a:r>
              <a:rPr kumimoji="1" lang="zh-CN" altLang="en-US" dirty="0"/>
              <a:t>中，这种方式产生的数据语义并不丰富，质量还有待提高。</a:t>
            </a:r>
          </a:p>
          <a:p>
            <a:pPr lvl="1"/>
            <a:r>
              <a:rPr kumimoji="1" lang="zh-CN" altLang="en-US" dirty="0" smtClean="0"/>
              <a:t>基于</a:t>
            </a:r>
            <a:r>
              <a:rPr kumimoji="1" lang="zh-CN" altLang="en-US" dirty="0" smtClean="0"/>
              <a:t>映射的信息框抽取器：解决的问题是从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提取数据映射到</a:t>
            </a:r>
            <a:r>
              <a:rPr kumimoji="1" lang="en-US" altLang="zh-CN" dirty="0" smtClean="0"/>
              <a:t>ontology. 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即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中右上角的框，</a:t>
            </a:r>
            <a:r>
              <a:rPr kumimoji="1" lang="en-US" altLang="zh-CN" dirty="0" smtClean="0"/>
              <a:t>ontology</a:t>
            </a:r>
            <a:r>
              <a:rPr kumimoji="1" lang="zh-CN" altLang="en-US" dirty="0" smtClean="0"/>
              <a:t>对应的是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中的本体。</a:t>
            </a:r>
          </a:p>
          <a:p>
            <a:pPr lvl="1"/>
            <a:r>
              <a:rPr kumimoji="1" lang="zh-CN" altLang="en-US" dirty="0" smtClean="0"/>
              <a:t>特征</a:t>
            </a:r>
            <a:r>
              <a:rPr kumimoji="1" lang="zh-CN" altLang="en-US" dirty="0" smtClean="0"/>
              <a:t>提取：特征提取是利用一些抽取器将某一个确定的特征从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的一篇文章（也可以理解为一个网页，不限于</a:t>
            </a:r>
            <a:r>
              <a:rPr kumimoji="1" lang="en-US" altLang="zh-CN" dirty="0" err="1" smtClean="0"/>
              <a:t>infobox</a:t>
            </a:r>
            <a:r>
              <a:rPr kumimoji="1" lang="zh-CN" altLang="en-US" dirty="0" smtClean="0"/>
              <a:t>）中抽取出来，比如抽取一个坐标或者标签</a:t>
            </a:r>
          </a:p>
          <a:p>
            <a:pPr lvl="1"/>
            <a:r>
              <a:rPr kumimoji="1" lang="zh-CN" altLang="en-US" dirty="0" smtClean="0"/>
              <a:t>统计的抽取： 一些自然语言处理相关的抽取器，将所有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的页面中的数据汇总起来，使能够提供一些统计值，比如页面链接数量、词数。</a:t>
            </a:r>
          </a:p>
          <a:p>
            <a:pPr marL="457200" lvl="1" indent="0">
              <a:buNone/>
            </a:pPr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pPr lvl="2"/>
            <a:endParaRPr kumimoji="1" lang="zh-CN" altLang="en-US" dirty="0" smtClean="0"/>
          </a:p>
          <a:p>
            <a:pPr lvl="2"/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pPr lvl="1"/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44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3.1</a:t>
            </a:r>
            <a:r>
              <a:rPr kumimoji="1" lang="zh-CN" altLang="en-US" dirty="0" smtClean="0"/>
              <a:t>例子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63255"/>
            <a:ext cx="10899371" cy="5468630"/>
          </a:xfrm>
        </p:spPr>
      </p:pic>
    </p:spTree>
    <p:extLst>
      <p:ext uri="{BB962C8B-B14F-4D97-AF65-F5344CB8AC3E}">
        <p14:creationId xmlns:p14="http://schemas.microsoft.com/office/powerpoint/2010/main" val="6485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3144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本体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72579"/>
            <a:ext cx="10515600" cy="4351338"/>
          </a:xfrm>
        </p:spPr>
        <p:txBody>
          <a:bodyPr/>
          <a:lstStyle/>
          <a:p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网站使用本体的方法来对其条目内容进行组织和存储</a:t>
            </a:r>
          </a:p>
          <a:p>
            <a:r>
              <a:rPr kumimoji="1" lang="zh-CN" altLang="en-US" dirty="0" smtClean="0"/>
              <a:t>本体一词是指对客观世界存在的事物的系统</a:t>
            </a:r>
            <a:r>
              <a:rPr kumimoji="1" lang="zh-CN" altLang="en-US" dirty="0" smtClean="0"/>
              <a:t>描述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4.1DBPedia</a:t>
            </a:r>
            <a:r>
              <a:rPr kumimoji="1" lang="zh-CN" altLang="en-US" dirty="0" smtClean="0"/>
              <a:t>本体的类和属性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本体的体系结构主要包括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个要素：核心元素集、元素间的交互作用以及这些元素到规范语义间的映射关系。对于本体的一般构造过程，可以用以下公式进行表示：</a:t>
            </a:r>
          </a:p>
          <a:p>
            <a:pPr marL="0" indent="0">
              <a:buNone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本体 </a:t>
            </a:r>
            <a:r>
              <a:rPr kumimoji="1" lang="en-US" altLang="zh-CN" dirty="0" smtClean="0"/>
              <a:t>= </a:t>
            </a:r>
            <a:r>
              <a:rPr kumimoji="1" lang="zh-CN" altLang="en-US" dirty="0" smtClean="0"/>
              <a:t>概念（</a:t>
            </a:r>
            <a:r>
              <a:rPr kumimoji="1" lang="en-US" altLang="zh-CN" dirty="0" smtClean="0"/>
              <a:t>Concept</a:t>
            </a:r>
            <a:r>
              <a:rPr kumimoji="1" lang="zh-CN" altLang="en-US" dirty="0" smtClean="0"/>
              <a:t>） </a:t>
            </a:r>
            <a:r>
              <a:rPr kumimoji="1" lang="en-US" altLang="zh-CN" dirty="0" smtClean="0"/>
              <a:t>+ </a:t>
            </a:r>
            <a:r>
              <a:rPr kumimoji="1" lang="zh-CN" altLang="en-US" dirty="0" smtClean="0"/>
              <a:t>属性（</a:t>
            </a:r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） </a:t>
            </a:r>
            <a:r>
              <a:rPr kumimoji="1" lang="en-US" altLang="zh-CN" dirty="0" smtClean="0"/>
              <a:t>+ </a:t>
            </a:r>
            <a:r>
              <a:rPr kumimoji="1" lang="zh-CN" altLang="en-US" dirty="0" smtClean="0"/>
              <a:t>公理（</a:t>
            </a:r>
            <a:r>
              <a:rPr kumimoji="1" lang="en-US" altLang="zh-CN" dirty="0" smtClean="0"/>
              <a:t>Axiom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     		+ </a:t>
            </a:r>
            <a:r>
              <a:rPr kumimoji="1" lang="zh-CN" altLang="en-US" dirty="0" smtClean="0"/>
              <a:t>取值（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+ </a:t>
            </a:r>
            <a:r>
              <a:rPr kumimoji="1" lang="zh-CN" altLang="en-US" dirty="0" smtClean="0"/>
              <a:t>名义（</a:t>
            </a:r>
            <a:r>
              <a:rPr kumimoji="1" lang="en-US" altLang="zh-CN" dirty="0" smtClean="0"/>
              <a:t>Nominal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4.2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本体结构分析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93706"/>
            <a:ext cx="10515600" cy="4351338"/>
          </a:xfrm>
        </p:spPr>
        <p:txBody>
          <a:bodyPr/>
          <a:lstStyle/>
          <a:p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的本体结构规则</a:t>
            </a:r>
          </a:p>
          <a:p>
            <a:pPr lvl="1"/>
            <a:r>
              <a:rPr kumimoji="1" lang="zh-CN" altLang="en-US" dirty="0" smtClean="0"/>
              <a:t>以事物（</a:t>
            </a:r>
            <a:r>
              <a:rPr kumimoji="1" lang="en-US" altLang="zh-CN" dirty="0" smtClean="0"/>
              <a:t>Thing</a:t>
            </a:r>
            <a:r>
              <a:rPr kumimoji="1" lang="zh-CN" altLang="en-US" dirty="0" smtClean="0"/>
              <a:t>）这一概念总括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中涉及到的所有客观事物</a:t>
            </a:r>
          </a:p>
          <a:p>
            <a:pPr lvl="1"/>
            <a:r>
              <a:rPr kumimoji="1" lang="zh-CN" altLang="en-US" dirty="0" smtClean="0"/>
              <a:t>事物（</a:t>
            </a:r>
            <a:r>
              <a:rPr kumimoji="1" lang="en-US" altLang="zh-CN" dirty="0" smtClean="0"/>
              <a:t>Thing</a:t>
            </a:r>
            <a:r>
              <a:rPr kumimoji="1" lang="zh-CN" altLang="en-US" dirty="0" smtClean="0"/>
              <a:t>）下有不同的子类，每个字累都可以有自己的子类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条目用以描述具体的事物，从属于某个类和它的全部上级类</a:t>
            </a:r>
          </a:p>
          <a:p>
            <a:pPr marL="457200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91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共有属性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属性：类与条目的根本性区分，举例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Film</a:t>
            </a:r>
            <a:r>
              <a:rPr kumimoji="1" lang="zh-CN" altLang="en-US" dirty="0" smtClean="0"/>
              <a:t>   </a:t>
            </a:r>
            <a:r>
              <a:rPr kumimoji="1" lang="en-US" altLang="zh-CN" dirty="0" err="1" smtClean="0"/>
              <a:t>Type:Class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Call me by your name </a:t>
            </a:r>
            <a:r>
              <a:rPr kumimoji="1" lang="en-US" altLang="zh-CN" dirty="0" err="1" smtClean="0"/>
              <a:t>T</a:t>
            </a:r>
            <a:r>
              <a:rPr kumimoji="1" lang="en-US" altLang="zh-CN" dirty="0" err="1" smtClean="0"/>
              <a:t>ype</a:t>
            </a:r>
            <a:r>
              <a:rPr kumimoji="1" lang="en-US" altLang="zh-CN" dirty="0" err="1" smtClean="0"/>
              <a:t>:</a:t>
            </a:r>
            <a:r>
              <a:rPr kumimoji="1" lang="en-US" altLang="zh-CN" dirty="0" err="1" smtClean="0"/>
              <a:t>Film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Istypeof</a:t>
            </a:r>
            <a:r>
              <a:rPr kumimoji="1" lang="zh-CN" altLang="en-US" dirty="0" smtClean="0"/>
              <a:t>属性：列出了该类下属的所有条目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kumimoji="1" lang="en-US" altLang="zh-CN" dirty="0" smtClean="0"/>
              <a:t>	Film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Istypeof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Call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 your name\An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Education\...</a:t>
            </a:r>
          </a:p>
          <a:p>
            <a:r>
              <a:rPr kumimoji="1" lang="en-US" altLang="zh-CN" dirty="0" err="1" smtClean="0"/>
              <a:t>Subclassof</a:t>
            </a:r>
            <a:r>
              <a:rPr kumimoji="1" lang="zh-CN" altLang="en-US" dirty="0" smtClean="0"/>
              <a:t>属性：表示该类的上级类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IsSubclassof</a:t>
            </a:r>
            <a:r>
              <a:rPr kumimoji="1" lang="zh-CN" altLang="en-US" dirty="0" smtClean="0"/>
              <a:t>属性：表示该类的下级类</a:t>
            </a:r>
          </a:p>
          <a:p>
            <a:r>
              <a:rPr kumimoji="1" lang="en-US" altLang="zh-CN" dirty="0" err="1" smtClean="0"/>
              <a:t>Sameas</a:t>
            </a:r>
            <a:r>
              <a:rPr kumimoji="1" lang="zh-CN" altLang="en-US" dirty="0" smtClean="0"/>
              <a:t>：指向一个</a:t>
            </a:r>
            <a:r>
              <a:rPr kumimoji="1" lang="en-US" altLang="zh-CN" dirty="0" smtClean="0"/>
              <a:t>URI</a:t>
            </a:r>
            <a:r>
              <a:rPr kumimoji="1" lang="zh-CN" altLang="en-US" dirty="0" smtClean="0"/>
              <a:t>，其中说明了所有跟该类同义的词语</a:t>
            </a:r>
          </a:p>
          <a:p>
            <a:pPr lvl="1"/>
            <a:endParaRPr kumimoji="1" lang="en-US" altLang="zh-CN" dirty="0" smtClean="0"/>
          </a:p>
          <a:p>
            <a:endParaRPr kumimoji="1" lang="zh-CN" altLang="en-US" dirty="0" smtClean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3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4" y="365125"/>
            <a:ext cx="11031486" cy="61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4.4</a:t>
            </a:r>
            <a:r>
              <a:rPr kumimoji="1" lang="zh-CN" altLang="en-US" dirty="0" smtClean="0"/>
              <a:t> 优点和缺点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本体结构简单，利于维护和扩展</a:t>
            </a:r>
          </a:p>
          <a:p>
            <a:r>
              <a:rPr kumimoji="1" lang="zh-CN" altLang="en-US" dirty="0" smtClean="0"/>
              <a:t>本体类的设置较为随意，同层次之间的概念语义联系极弱。某些领域类很详细，某些很粗糙，导致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在线查询搜索效率低，在线查询稳定性差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59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4.5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 </a:t>
            </a:r>
            <a:r>
              <a:rPr kumimoji="1" lang="zh-CN" altLang="en-US" dirty="0" smtClean="0"/>
              <a:t>下载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89" y="1690688"/>
            <a:ext cx="9006332" cy="4486275"/>
          </a:xfrm>
        </p:spPr>
      </p:pic>
    </p:spTree>
    <p:extLst>
      <p:ext uri="{BB962C8B-B14F-4D97-AF65-F5344CB8AC3E}">
        <p14:creationId xmlns:p14="http://schemas.microsoft.com/office/powerpoint/2010/main" val="5542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2" y="187693"/>
            <a:ext cx="10927278" cy="6005895"/>
          </a:xfrm>
        </p:spPr>
      </p:pic>
    </p:spTree>
    <p:extLst>
      <p:ext uri="{BB962C8B-B14F-4D97-AF65-F5344CB8AC3E}">
        <p14:creationId xmlns:p14="http://schemas.microsoft.com/office/powerpoint/2010/main" val="20525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产生动机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171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固有结构的限制，使得一些查询无法实现：</a:t>
            </a:r>
          </a:p>
          <a:p>
            <a:pPr lvl="1"/>
            <a:r>
              <a:rPr kumimoji="1" lang="zh-CN" altLang="en-US" dirty="0" smtClean="0"/>
              <a:t>流过莱茵河的所有河</a:t>
            </a:r>
          </a:p>
          <a:p>
            <a:pPr lvl="1"/>
            <a:r>
              <a:rPr kumimoji="1" lang="zh-CN" altLang="en-US" dirty="0" smtClean="0"/>
              <a:t>意大利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世纪之后的作曲家</a:t>
            </a:r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marL="228600" lvl="1">
              <a:spcBef>
                <a:spcPts val="1000"/>
              </a:spcBef>
            </a:pPr>
            <a:r>
              <a:rPr kumimoji="1" lang="en-US" altLang="zh-CN" dirty="0" err="1" smtClean="0"/>
              <a:t>DBPedia</a:t>
            </a:r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中抽取结构化的信息，并建立语义网络</a:t>
            </a:r>
          </a:p>
        </p:txBody>
      </p:sp>
    </p:spTree>
    <p:extLst>
      <p:ext uri="{BB962C8B-B14F-4D97-AF65-F5344CB8AC3E}">
        <p14:creationId xmlns:p14="http://schemas.microsoft.com/office/powerpoint/2010/main" val="4136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43"/>
            <a:ext cx="14367847" cy="325942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6" y="2881514"/>
            <a:ext cx="10730234" cy="35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1" y="482138"/>
            <a:ext cx="9939417" cy="5968562"/>
          </a:xfrm>
        </p:spPr>
      </p:pic>
    </p:spTree>
    <p:extLst>
      <p:ext uri="{BB962C8B-B14F-4D97-AF65-F5344CB8AC3E}">
        <p14:creationId xmlns:p14="http://schemas.microsoft.com/office/powerpoint/2010/main" val="47746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4.6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DBPedia</a:t>
            </a:r>
            <a:r>
              <a:rPr kumimoji="1" lang="zh-CN" altLang="en-US" dirty="0"/>
              <a:t>目前的规模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本体目前涵盖</a:t>
            </a:r>
            <a:r>
              <a:rPr kumimoji="1" lang="en-US" altLang="zh-CN" dirty="0" smtClean="0"/>
              <a:t>685</a:t>
            </a:r>
            <a:r>
              <a:rPr kumimoji="1" lang="zh-CN" altLang="en-US" dirty="0"/>
              <a:t>个</a:t>
            </a:r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, </a:t>
            </a:r>
            <a:r>
              <a:rPr kumimoji="1" lang="zh-CN" altLang="en-US" dirty="0"/>
              <a:t>这些类构成了一个假设层次结构</a:t>
            </a:r>
            <a:r>
              <a:rPr kumimoji="1" lang="en-US" altLang="zh-CN" dirty="0"/>
              <a:t>, </a:t>
            </a:r>
            <a:r>
              <a:rPr kumimoji="1" lang="zh-CN" altLang="en-US" dirty="0"/>
              <a:t>并由</a:t>
            </a:r>
            <a:r>
              <a:rPr kumimoji="1" lang="en-US" altLang="zh-CN" dirty="0"/>
              <a:t>2795</a:t>
            </a:r>
            <a:r>
              <a:rPr kumimoji="1" lang="zh-CN" altLang="en-US" dirty="0"/>
              <a:t>个不同的属性进行</a:t>
            </a:r>
            <a:r>
              <a:rPr kumimoji="1" lang="zh-CN" altLang="en-US" dirty="0" smtClean="0"/>
              <a:t>描述</a:t>
            </a:r>
            <a:endParaRPr kumimoji="1" lang="en-US" altLang="zh-CN" dirty="0" smtClean="0"/>
          </a:p>
          <a:p>
            <a:r>
              <a:rPr kumimoji="1" lang="zh-CN" altLang="en-US" dirty="0"/>
              <a:t>本体目前包含大约 </a:t>
            </a:r>
            <a:r>
              <a:rPr kumimoji="1" lang="en-US" altLang="zh-CN" dirty="0"/>
              <a:t>4, 233, 000</a:t>
            </a:r>
            <a:r>
              <a:rPr kumimoji="1" lang="zh-CN" altLang="en-US" dirty="0"/>
              <a:t>个实例。下表列出了本体中多个类的实例数</a:t>
            </a:r>
            <a:r>
              <a:rPr kumimoji="1" lang="en-US" altLang="zh-CN" dirty="0"/>
              <a:t>:</a:t>
            </a:r>
            <a:endParaRPr kumimoji="1" lang="zh-CN" altLang="en-US" dirty="0"/>
          </a:p>
          <a:p>
            <a:endParaRPr kumimoji="1" lang="zh-CN" altLang="en-US" dirty="0" smtClean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3141228"/>
            <a:ext cx="6548005" cy="37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、抽取框架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输入：</a:t>
            </a:r>
          </a:p>
          <a:p>
            <a:pPr lvl="1"/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仓库</a:t>
            </a:r>
          </a:p>
          <a:p>
            <a:pPr lvl="1"/>
            <a:r>
              <a:rPr kumimoji="1" lang="en-US" altLang="zh-CN" dirty="0" err="1" smtClean="0"/>
              <a:t>MediaWiki</a:t>
            </a:r>
            <a:r>
              <a:rPr kumimoji="1" lang="zh-CN" altLang="en-US" dirty="0" smtClean="0"/>
              <a:t>提供的</a:t>
            </a:r>
            <a:r>
              <a:rPr kumimoji="1" lang="en-US" altLang="zh-CN" dirty="0" smtClean="0"/>
              <a:t>API</a:t>
            </a:r>
            <a:endParaRPr kumimoji="1" lang="zh-CN" altLang="en-US" dirty="0" smtClean="0"/>
          </a:p>
          <a:p>
            <a:r>
              <a:rPr kumimoji="1" lang="zh-CN" altLang="en-US" dirty="0" smtClean="0"/>
              <a:t>解析</a:t>
            </a:r>
          </a:p>
          <a:p>
            <a:pPr lvl="1"/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中获取的源码转换为抽象语法树</a:t>
            </a:r>
          </a:p>
          <a:p>
            <a:r>
              <a:rPr kumimoji="1" lang="zh-CN" altLang="en-US" dirty="0" smtClean="0"/>
              <a:t>抽取</a:t>
            </a:r>
          </a:p>
          <a:p>
            <a:pPr lvl="1"/>
            <a:r>
              <a:rPr kumimoji="1" lang="zh-CN" altLang="en-US" dirty="0" smtClean="0"/>
              <a:t>根据抽象语法树生成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声明</a:t>
            </a:r>
          </a:p>
          <a:p>
            <a:r>
              <a:rPr kumimoji="1" lang="zh-CN" altLang="en-US" dirty="0" smtClean="0"/>
              <a:t>输出</a:t>
            </a:r>
          </a:p>
          <a:p>
            <a:pPr lvl="1"/>
            <a:r>
              <a:rPr kumimoji="1" lang="zh-CN" altLang="en-US" dirty="0" smtClean="0"/>
              <a:t>将得到的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声明写入槽</a:t>
            </a:r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4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知识图谱是由一些相互连接的实体和他们的属性构成的。换句话说，知识图谱是由一条条知识组成，每条知识表示为一个</a:t>
            </a:r>
            <a:r>
              <a:rPr lang="en-US" altLang="zh-CN" dirty="0"/>
              <a:t>SPO</a:t>
            </a:r>
            <a:r>
              <a:rPr lang="zh-CN" altLang="en-US" dirty="0"/>
              <a:t>三元组</a:t>
            </a:r>
            <a:r>
              <a:rPr lang="en-US" altLang="zh-CN" dirty="0"/>
              <a:t>(Subject-Predicate-Object)</a:t>
            </a:r>
            <a:endParaRPr kumimoji="1" lang="zh-CN" altLang="en-US" dirty="0" smtClean="0"/>
          </a:p>
          <a:p>
            <a:r>
              <a:rPr lang="zh-CN" altLang="en-US" dirty="0"/>
              <a:t>在知识图谱中，我们用</a:t>
            </a:r>
            <a:r>
              <a:rPr lang="en-US" altLang="zh-CN" dirty="0"/>
              <a:t>RDF</a:t>
            </a:r>
            <a:r>
              <a:rPr lang="zh-CN" altLang="en-US" dirty="0"/>
              <a:t>形式化地表示这种三元关系。</a:t>
            </a:r>
            <a:r>
              <a:rPr lang="en-US" altLang="zh-CN" dirty="0"/>
              <a:t>RDF(Resource Description Framework)</a:t>
            </a:r>
            <a:r>
              <a:rPr lang="zh-CN" altLang="en-US" dirty="0"/>
              <a:t>，即资源描述框架，是</a:t>
            </a:r>
            <a:r>
              <a:rPr lang="en-US" altLang="zh-CN" dirty="0"/>
              <a:t>W3C</a:t>
            </a:r>
            <a:r>
              <a:rPr lang="zh-CN" altLang="en-US" dirty="0"/>
              <a:t>制定的，用于描述实体</a:t>
            </a:r>
            <a:r>
              <a:rPr lang="en-US" altLang="zh-CN" dirty="0"/>
              <a:t>/</a:t>
            </a:r>
            <a:r>
              <a:rPr lang="zh-CN" altLang="en-US" dirty="0"/>
              <a:t>资源的标准数据模型。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4259263"/>
            <a:ext cx="5994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RDF</a:t>
            </a:r>
            <a:r>
              <a:rPr lang="zh-CN" altLang="en-US" dirty="0"/>
              <a:t>图中一共有三种</a:t>
            </a:r>
            <a:r>
              <a:rPr lang="zh-CN" altLang="en-US" dirty="0" smtClean="0"/>
              <a:t>类型</a:t>
            </a:r>
          </a:p>
          <a:p>
            <a:pPr lvl="1"/>
            <a:r>
              <a:rPr lang="en-US" altLang="zh-CN" dirty="0" smtClean="0"/>
              <a:t>International </a:t>
            </a:r>
            <a:r>
              <a:rPr lang="en-US" altLang="zh-CN" dirty="0"/>
              <a:t>Resource Identifiers(IRIs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zh-CN" altLang="en-US" dirty="0"/>
              <a:t>可以看做是</a:t>
            </a:r>
            <a:r>
              <a:rPr lang="en-US" altLang="zh-CN" dirty="0"/>
              <a:t>URI</a:t>
            </a:r>
            <a:r>
              <a:rPr lang="zh-CN" altLang="en-US" dirty="0"/>
              <a:t>或者</a:t>
            </a:r>
            <a:r>
              <a:rPr lang="en-US" altLang="zh-CN" dirty="0"/>
              <a:t>URL</a:t>
            </a:r>
            <a:r>
              <a:rPr lang="zh-CN" altLang="en-US" dirty="0"/>
              <a:t>的泛化和推广，它在整个网络或者图中唯一定义了一个实体</a:t>
            </a:r>
            <a:r>
              <a:rPr lang="en-US" altLang="zh-CN" dirty="0"/>
              <a:t>/</a:t>
            </a:r>
            <a:r>
              <a:rPr lang="zh-CN" altLang="en-US" dirty="0"/>
              <a:t>资源，和我们的身份证号类似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blank </a:t>
            </a:r>
            <a:r>
              <a:rPr lang="en-US" altLang="zh-CN" dirty="0"/>
              <a:t>nodes </a:t>
            </a:r>
            <a:r>
              <a:rPr lang="zh-CN" altLang="en-US" dirty="0" smtClean="0"/>
              <a:t>：</a:t>
            </a:r>
            <a:r>
              <a:rPr lang="zh-CN" altLang="en-US" dirty="0"/>
              <a:t>简单来说就是没有</a:t>
            </a:r>
            <a:r>
              <a:rPr lang="en-US" altLang="zh-CN" dirty="0"/>
              <a:t>IRI</a:t>
            </a:r>
            <a:r>
              <a:rPr lang="zh-CN" altLang="en-US" dirty="0"/>
              <a:t>和</a:t>
            </a:r>
            <a:r>
              <a:rPr lang="en-US" altLang="zh-CN" dirty="0"/>
              <a:t>literal</a:t>
            </a:r>
            <a:r>
              <a:rPr lang="zh-CN" altLang="en-US" dirty="0"/>
              <a:t>的资源，或者说匿名资源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Literals</a:t>
            </a:r>
            <a:r>
              <a:rPr lang="zh-CN" altLang="en-US" dirty="0" smtClean="0"/>
              <a:t>：</a:t>
            </a:r>
            <a:r>
              <a:rPr lang="zh-CN" altLang="en-US" dirty="0"/>
              <a:t>是字面量，我们可以把它看做是带有数据类型的纯</a:t>
            </a:r>
            <a:r>
              <a:rPr lang="zh-CN" altLang="en-US" dirty="0" smtClean="0"/>
              <a:t>文本</a:t>
            </a:r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zh-CN" altLang="pt-BR" dirty="0" smtClean="0"/>
              <a:t>罗纳尔多</a:t>
            </a:r>
            <a:r>
              <a:rPr lang="zh-CN" altLang="pt-BR" dirty="0"/>
              <a:t>原名可以表示为</a:t>
            </a:r>
            <a:r>
              <a:rPr lang="pt-BR" altLang="zh-CN" dirty="0"/>
              <a:t>"Ronaldo Luís Nazário de Lima"^^</a:t>
            </a:r>
            <a:r>
              <a:rPr lang="pt-BR" altLang="zh-CN" dirty="0" err="1"/>
              <a:t>xsd:string</a:t>
            </a:r>
            <a:endParaRPr lang="zh-CN" altLang="en-US" dirty="0" smtClean="0"/>
          </a:p>
          <a:p>
            <a:r>
              <a:rPr lang="zh-CN" altLang="en-US" dirty="0" smtClean="0"/>
              <a:t>下面</a:t>
            </a:r>
            <a:r>
              <a:rPr lang="zh-CN" altLang="en-US" dirty="0"/>
              <a:t>是</a:t>
            </a:r>
            <a:r>
              <a:rPr lang="en-US" altLang="zh-CN" dirty="0"/>
              <a:t>SPO</a:t>
            </a:r>
            <a:r>
              <a:rPr lang="zh-CN" altLang="en-US" dirty="0"/>
              <a:t>每个部分的类型约束</a:t>
            </a:r>
            <a:r>
              <a:rPr lang="zh-CN" altLang="en-US" dirty="0" smtClean="0"/>
              <a:t>：</a:t>
            </a:r>
          </a:p>
          <a:p>
            <a:pPr lvl="1"/>
            <a:r>
              <a:rPr lang="en-US" altLang="zh-CN" dirty="0"/>
              <a:t>Subject</a:t>
            </a:r>
            <a:r>
              <a:rPr lang="zh-CN" altLang="en-US" dirty="0"/>
              <a:t>可以是</a:t>
            </a:r>
            <a:r>
              <a:rPr lang="en-US" altLang="zh-CN" dirty="0"/>
              <a:t>IRI</a:t>
            </a:r>
            <a:r>
              <a:rPr lang="zh-CN" altLang="en-US" dirty="0"/>
              <a:t>或</a:t>
            </a:r>
            <a:r>
              <a:rPr lang="en-US" altLang="zh-CN" dirty="0"/>
              <a:t>blank node</a:t>
            </a:r>
            <a:r>
              <a:rPr lang="zh-CN" altLang="en-US" dirty="0"/>
              <a:t>。</a:t>
            </a:r>
          </a:p>
          <a:p>
            <a:pPr lvl="1"/>
            <a:r>
              <a:rPr lang="en-US" altLang="zh-CN" dirty="0"/>
              <a:t>Predicate</a:t>
            </a:r>
            <a:r>
              <a:rPr lang="zh-CN" altLang="en-US" dirty="0"/>
              <a:t>是</a:t>
            </a:r>
            <a:r>
              <a:rPr lang="en-US" altLang="zh-CN" dirty="0"/>
              <a:t>IRI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vl="1"/>
            <a:r>
              <a:rPr lang="en-US" altLang="zh-CN" dirty="0"/>
              <a:t>Object</a:t>
            </a:r>
            <a:r>
              <a:rPr lang="zh-CN" altLang="en-US" dirty="0"/>
              <a:t>三种类型都可以。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序列化方法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目前，</a:t>
            </a:r>
            <a:r>
              <a:rPr lang="en-US" altLang="zh-CN" dirty="0"/>
              <a:t>RDF</a:t>
            </a:r>
            <a:r>
              <a:rPr lang="zh-CN" altLang="en-US" dirty="0"/>
              <a:t>序列化的方式主要有：</a:t>
            </a:r>
            <a:r>
              <a:rPr lang="en-US" altLang="zh-CN" dirty="0"/>
              <a:t>RDF/XML</a:t>
            </a:r>
            <a:r>
              <a:rPr lang="zh-CN" altLang="en-US" dirty="0"/>
              <a:t>，</a:t>
            </a:r>
            <a:r>
              <a:rPr lang="en-US" altLang="zh-CN" dirty="0"/>
              <a:t>N-Triples</a:t>
            </a:r>
            <a:r>
              <a:rPr lang="zh-CN" altLang="en-US" dirty="0"/>
              <a:t>，</a:t>
            </a:r>
            <a:r>
              <a:rPr lang="en-US" altLang="zh-CN" dirty="0"/>
              <a:t>Turtle</a:t>
            </a:r>
            <a:r>
              <a:rPr lang="zh-CN" altLang="en-US" dirty="0"/>
              <a:t>，</a:t>
            </a:r>
            <a:r>
              <a:rPr lang="en-US" altLang="zh-CN" dirty="0" err="1"/>
              <a:t>RDFa</a:t>
            </a:r>
            <a:r>
              <a:rPr lang="zh-CN" altLang="en-US" dirty="0"/>
              <a:t>，</a:t>
            </a:r>
            <a:r>
              <a:rPr lang="en-US" altLang="zh-CN" dirty="0"/>
              <a:t>JSON-LD</a:t>
            </a:r>
            <a:r>
              <a:rPr lang="zh-CN" altLang="en-US" dirty="0"/>
              <a:t>等几</a:t>
            </a:r>
            <a:r>
              <a:rPr lang="zh-CN" altLang="en-US" dirty="0" smtClean="0"/>
              <a:t>种</a:t>
            </a:r>
          </a:p>
          <a:p>
            <a:r>
              <a:rPr lang="zh-CN" altLang="en-US" dirty="0" smtClean="0"/>
              <a:t>举例：</a:t>
            </a:r>
            <a:r>
              <a:rPr lang="en-US" altLang="zh-CN" dirty="0" smtClean="0"/>
              <a:t>Turtle</a:t>
            </a:r>
            <a:endParaRPr lang="zh-CN" altLang="en-US" dirty="0" smtClean="0"/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" y="3178001"/>
            <a:ext cx="9288780" cy="34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RDFS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OWL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RDFS/OWL</a:t>
            </a:r>
            <a:r>
              <a:rPr lang="zh-CN" altLang="en-US" dirty="0"/>
              <a:t>序列化方式和</a:t>
            </a:r>
            <a:r>
              <a:rPr lang="en-US" altLang="zh-CN" dirty="0"/>
              <a:t>RDF</a:t>
            </a:r>
            <a:r>
              <a:rPr lang="zh-CN" altLang="en-US" dirty="0"/>
              <a:t>没什么不同，其实在表现形式上，它们就是</a:t>
            </a:r>
            <a:r>
              <a:rPr lang="en-US" altLang="zh-CN" dirty="0"/>
              <a:t>RDF</a:t>
            </a:r>
            <a:r>
              <a:rPr lang="zh-CN" altLang="en-US" dirty="0"/>
              <a:t>。其常用的方式主要是</a:t>
            </a:r>
            <a:r>
              <a:rPr lang="en-US" altLang="zh-CN" dirty="0"/>
              <a:t>RDF/XML</a:t>
            </a:r>
            <a:r>
              <a:rPr lang="zh-CN" altLang="en-US" dirty="0"/>
              <a:t>，</a:t>
            </a:r>
            <a:r>
              <a:rPr lang="en-US" altLang="zh-CN" dirty="0"/>
              <a:t>Turtle</a:t>
            </a:r>
            <a:endParaRPr kumimoji="1" lang="zh-CN" altLang="en-US" dirty="0" smtClean="0"/>
          </a:p>
          <a:p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定义了</a:t>
            </a:r>
            <a:r>
              <a:rPr kumimoji="1" lang="en-US" altLang="zh-CN" dirty="0" err="1" smtClean="0"/>
              <a:t>node&amp;edge</a:t>
            </a:r>
            <a:r>
              <a:rPr kumimoji="1" lang="zh-CN" altLang="en-US" dirty="0" smtClean="0"/>
              <a:t>的标准，利于多种网络的融合</a:t>
            </a:r>
          </a:p>
          <a:p>
            <a:pPr lvl="1"/>
            <a:r>
              <a:rPr kumimoji="1" lang="zh-CN" altLang="en-US" dirty="0"/>
              <a:t>猫 </a:t>
            </a:r>
            <a:r>
              <a:rPr kumimoji="1" lang="en-US" altLang="zh-CN" dirty="0" err="1"/>
              <a:t>rdf:type</a:t>
            </a:r>
            <a:r>
              <a:rPr kumimoji="1" lang="en-US" altLang="zh-CN" dirty="0"/>
              <a:t> </a:t>
            </a:r>
            <a:r>
              <a:rPr kumimoji="1" lang="zh-CN" altLang="en-US" dirty="0"/>
              <a:t>哺乳动物</a:t>
            </a:r>
          </a:p>
          <a:p>
            <a:pPr lvl="1"/>
            <a:r>
              <a:rPr kumimoji="1" lang="zh-CN" altLang="en-US" dirty="0"/>
              <a:t>熊 </a:t>
            </a:r>
            <a:r>
              <a:rPr kumimoji="1" lang="en-US" altLang="zh-CN" dirty="0" err="1"/>
              <a:t>rdf:type</a:t>
            </a:r>
            <a:r>
              <a:rPr kumimoji="1" lang="en-US" altLang="zh-CN" dirty="0"/>
              <a:t> </a:t>
            </a:r>
            <a:r>
              <a:rPr kumimoji="1" lang="zh-CN" altLang="en-US" dirty="0"/>
              <a:t>哺乳动物</a:t>
            </a:r>
          </a:p>
          <a:p>
            <a:pPr lvl="1"/>
            <a:r>
              <a:rPr kumimoji="1" lang="zh-CN" altLang="en-US" dirty="0"/>
              <a:t>由于建模角度的不同，对同一个事物的表示不同，无法区分概念和实例</a:t>
            </a:r>
          </a:p>
          <a:p>
            <a:pPr lvl="2"/>
            <a:r>
              <a:rPr kumimoji="1" lang="zh-CN" altLang="en-US" dirty="0"/>
              <a:t>比如在</a:t>
            </a:r>
            <a:r>
              <a:rPr kumimoji="1" lang="en-US" altLang="zh-CN" dirty="0"/>
              <a:t>A</a:t>
            </a:r>
            <a:r>
              <a:rPr kumimoji="1" lang="zh-CN" altLang="en-US" dirty="0"/>
              <a:t>网络中，熊是一个实例，但是在</a:t>
            </a:r>
            <a:r>
              <a:rPr kumimoji="1" lang="en-US" altLang="zh-CN" dirty="0"/>
              <a:t>B</a:t>
            </a:r>
            <a:r>
              <a:rPr kumimoji="1" lang="zh-CN" altLang="en-US" dirty="0"/>
              <a:t>网络中，熊是一个子类</a:t>
            </a:r>
          </a:p>
          <a:p>
            <a:r>
              <a:rPr kumimoji="1" lang="en-US" altLang="zh-CN" dirty="0" smtClean="0"/>
              <a:t>RDFS</a:t>
            </a:r>
            <a:r>
              <a:rPr kumimoji="1" lang="zh-CN" altLang="en-US" dirty="0" smtClean="0"/>
              <a:t>形式化声明类，可以区分实例和概念</a:t>
            </a:r>
          </a:p>
          <a:p>
            <a:pPr lvl="1"/>
            <a:r>
              <a:rPr lang="zh-CN" altLang="en-US" dirty="0"/>
              <a:t>哺乳动物 </a:t>
            </a:r>
            <a:r>
              <a:rPr lang="en-US" altLang="zh-CN" dirty="0" err="1"/>
              <a:t>rdf:type</a:t>
            </a:r>
            <a:r>
              <a:rPr lang="en-US" altLang="zh-CN" dirty="0"/>
              <a:t> </a:t>
            </a:r>
            <a:r>
              <a:rPr lang="en-US" altLang="zh-CN" dirty="0" err="1" smtClean="0"/>
              <a:t>rdfs:Class</a:t>
            </a:r>
            <a:r>
              <a:rPr lang="zh-CN" altLang="en-US" dirty="0" smtClean="0"/>
              <a:t>；</a:t>
            </a:r>
          </a:p>
          <a:p>
            <a:pPr marL="457200" lvl="1" indent="0">
              <a:buNone/>
            </a:pPr>
            <a:r>
              <a:rPr lang="zh-CN" altLang="en-US" dirty="0" smtClean="0"/>
              <a:t>   </a:t>
            </a:r>
            <a:r>
              <a:rPr lang="zh-CN" altLang="nb-NO" dirty="0" smtClean="0"/>
              <a:t>熊 </a:t>
            </a:r>
            <a:r>
              <a:rPr lang="nb-NO" altLang="zh-CN" dirty="0" err="1"/>
              <a:t>rdf:type</a:t>
            </a:r>
            <a:r>
              <a:rPr lang="nb-NO" altLang="zh-CN" dirty="0"/>
              <a:t> </a:t>
            </a:r>
            <a:r>
              <a:rPr lang="nb-NO" altLang="zh-CN" dirty="0" err="1" smtClean="0"/>
              <a:t>rdfs:Class</a:t>
            </a:r>
            <a:r>
              <a:rPr lang="zh-CN" altLang="en-US" dirty="0" smtClean="0"/>
              <a:t>；</a:t>
            </a:r>
            <a:r>
              <a:rPr lang="zh-CN" altLang="nb-NO" dirty="0" smtClean="0"/>
              <a:t>熊 </a:t>
            </a:r>
            <a:r>
              <a:rPr lang="nb-NO" altLang="zh-CN" dirty="0" err="1"/>
              <a:t>rdfs:subClassOf</a:t>
            </a:r>
            <a:r>
              <a:rPr lang="nb-NO" altLang="zh-CN" dirty="0"/>
              <a:t> </a:t>
            </a:r>
            <a:r>
              <a:rPr lang="zh-CN" altLang="nb-NO" dirty="0" smtClean="0"/>
              <a:t>哺乳动物</a:t>
            </a:r>
            <a:endParaRPr lang="zh-CN" altLang="en-US" dirty="0" smtClean="0"/>
          </a:p>
          <a:p>
            <a:pPr lvl="1"/>
            <a:r>
              <a:rPr lang="zh-CN" altLang="en-US" dirty="0"/>
              <a:t>熊 </a:t>
            </a:r>
            <a:r>
              <a:rPr lang="en-US" altLang="zh-CN" dirty="0" err="1"/>
              <a:t>rdf:type</a:t>
            </a:r>
            <a:r>
              <a:rPr lang="en-US" altLang="zh-CN" dirty="0"/>
              <a:t> </a:t>
            </a:r>
            <a:r>
              <a:rPr lang="zh-CN" altLang="en-US" dirty="0"/>
              <a:t>哺乳动物</a:t>
            </a:r>
            <a:endParaRPr kumimoji="1" lang="zh-CN" altLang="en-US" dirty="0"/>
          </a:p>
          <a:p>
            <a:r>
              <a:rPr kumimoji="1" lang="en-US" altLang="zh-CN" dirty="0" smtClean="0"/>
              <a:t>OWL</a:t>
            </a:r>
            <a:r>
              <a:rPr kumimoji="1" lang="zh-CN" altLang="en-US" dirty="0" smtClean="0"/>
              <a:t> 增加了推理能力，可以描述属性的性质</a:t>
            </a:r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9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例子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918855" y="2292283"/>
            <a:ext cx="3360369" cy="5506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www.kg.com</a:t>
            </a:r>
            <a:r>
              <a:rPr kumimoji="1" lang="en-US" altLang="zh-CN" dirty="0" smtClean="0"/>
              <a:t>/person/1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817845" y="1276977"/>
            <a:ext cx="5277196" cy="5506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Ronaldo Luis </a:t>
            </a:r>
            <a:r>
              <a:rPr kumimoji="1" lang="en-US" altLang="zh-CN" dirty="0" err="1" smtClean="0"/>
              <a:t>Nazario</a:t>
            </a:r>
            <a:r>
              <a:rPr kumimoji="1" lang="en-US" altLang="zh-CN" dirty="0" smtClean="0"/>
              <a:t> de Lima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776259" y="2407642"/>
            <a:ext cx="3360369" cy="5506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1976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918960" y="3893291"/>
            <a:ext cx="3360369" cy="5506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180cm</a:t>
            </a:r>
            <a:endParaRPr kumimoji="1" lang="zh-CN" altLang="en-US" dirty="0"/>
          </a:p>
        </p:txBody>
      </p:sp>
      <p:cxnSp>
        <p:nvCxnSpPr>
          <p:cNvPr id="9" name="直线箭头连接符 8"/>
          <p:cNvCxnSpPr>
            <a:stCxn id="4" idx="7"/>
          </p:cNvCxnSpPr>
          <p:nvPr/>
        </p:nvCxnSpPr>
        <p:spPr>
          <a:xfrm flipV="1">
            <a:off x="4787109" y="1552311"/>
            <a:ext cx="1030736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endCxn id="6" idx="2"/>
          </p:cNvCxnSpPr>
          <p:nvPr/>
        </p:nvCxnSpPr>
        <p:spPr>
          <a:xfrm>
            <a:off x="5302477" y="2567617"/>
            <a:ext cx="1473782" cy="11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4" idx="5"/>
            <a:endCxn id="7" idx="2"/>
          </p:cNvCxnSpPr>
          <p:nvPr/>
        </p:nvCxnSpPr>
        <p:spPr>
          <a:xfrm>
            <a:off x="4787109" y="2762308"/>
            <a:ext cx="2131851" cy="140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 flipH="1">
            <a:off x="4005713" y="1670817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Kg:fullName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 flipH="1">
            <a:off x="5396616" y="2234839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Kg:birthDate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 flipH="1">
            <a:off x="5071639" y="3536971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Kg:height</a:t>
            </a:r>
            <a:endParaRPr kumimoji="1" lang="zh-CN" altLang="en-US" dirty="0"/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1479534" y="4156933"/>
            <a:ext cx="4443515" cy="5240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kumimoji="1" lang="en-US" altLang="zh-CN" sz="1800" dirty="0" err="1" smtClean="0"/>
              <a:t>www.kg.con</a:t>
            </a:r>
            <a:r>
              <a:rPr kumimoji="1" lang="en-US" altLang="zh-CN" sz="1800" dirty="0" smtClean="0"/>
              <a:t>/place/10086</a:t>
            </a:r>
            <a:endParaRPr kumimoji="1" lang="zh-CN" altLang="en-US" sz="1800" dirty="0"/>
          </a:p>
        </p:txBody>
      </p:sp>
      <p:cxnSp>
        <p:nvCxnSpPr>
          <p:cNvPr id="21" name="直线箭头连接符 20"/>
          <p:cNvCxnSpPr>
            <a:stCxn id="4" idx="4"/>
            <a:endCxn id="20" idx="0"/>
          </p:cNvCxnSpPr>
          <p:nvPr/>
        </p:nvCxnSpPr>
        <p:spPr>
          <a:xfrm>
            <a:off x="3599040" y="2842952"/>
            <a:ext cx="102252" cy="131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 flipH="1">
            <a:off x="1918855" y="3208955"/>
            <a:ext cx="191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Kg:hasBirthPlace</a:t>
            </a:r>
            <a:endParaRPr kumimoji="1" lang="zh-CN" altLang="en-US" dirty="0"/>
          </a:p>
        </p:txBody>
      </p:sp>
      <p:cxnSp>
        <p:nvCxnSpPr>
          <p:cNvPr id="25" name="直线箭头连接符 24"/>
          <p:cNvCxnSpPr/>
          <p:nvPr/>
        </p:nvCxnSpPr>
        <p:spPr>
          <a:xfrm>
            <a:off x="4316705" y="4680966"/>
            <a:ext cx="1079911" cy="57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396616" y="5029081"/>
            <a:ext cx="3360369" cy="5506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里约热内卢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 flipH="1">
            <a:off x="4732612" y="4653904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Kg:address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6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196" y="165619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以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形式序列化的</a:t>
            </a:r>
            <a:r>
              <a:rPr kumimoji="1" lang="en-US" altLang="zh-CN" dirty="0" smtClean="0"/>
              <a:t>RDFS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6" y="665018"/>
            <a:ext cx="10704766" cy="61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1010</Words>
  <Application>Microsoft Macintosh PowerPoint</Application>
  <PresentationFormat>宽屏</PresentationFormat>
  <Paragraphs>107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宋体</vt:lpstr>
      <vt:lpstr>Arial</vt:lpstr>
      <vt:lpstr>Office 主题</vt:lpstr>
      <vt:lpstr>DBPedia</vt:lpstr>
      <vt:lpstr>1、DBPedia产生动机</vt:lpstr>
      <vt:lpstr>2、抽取框架</vt:lpstr>
      <vt:lpstr>2.1 RDF</vt:lpstr>
      <vt:lpstr>2.1 RDF</vt:lpstr>
      <vt:lpstr>2.2 RDF序列化方法</vt:lpstr>
      <vt:lpstr>2.2 RDF RDFS OWL</vt:lpstr>
      <vt:lpstr>2.3 例子</vt:lpstr>
      <vt:lpstr>PowerPoint 演示文稿</vt:lpstr>
      <vt:lpstr>3、DBPedia抽取器</vt:lpstr>
      <vt:lpstr>3.1例子</vt:lpstr>
      <vt:lpstr>4、DBPedia本体</vt:lpstr>
      <vt:lpstr>4.1DBPedia本体的类和属性</vt:lpstr>
      <vt:lpstr>4.2 DBPedia本体结构分析</vt:lpstr>
      <vt:lpstr>4.3 共有属性</vt:lpstr>
      <vt:lpstr>PowerPoint 演示文稿</vt:lpstr>
      <vt:lpstr>4.4 优点和缺点</vt:lpstr>
      <vt:lpstr>4.5 Dbpedia database 下载</vt:lpstr>
      <vt:lpstr>PowerPoint 演示文稿</vt:lpstr>
      <vt:lpstr>PowerPoint 演示文稿</vt:lpstr>
      <vt:lpstr>PowerPoint 演示文稿</vt:lpstr>
      <vt:lpstr>4.6 DBPedia目前的规模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DBPedia</dc:title>
  <dc:creator>Microsoft Office 用户</dc:creator>
  <cp:lastModifiedBy>Microsoft Office 用户</cp:lastModifiedBy>
  <cp:revision>114</cp:revision>
  <dcterms:created xsi:type="dcterms:W3CDTF">2018-12-04T09:26:46Z</dcterms:created>
  <dcterms:modified xsi:type="dcterms:W3CDTF">2018-12-05T09:45:04Z</dcterms:modified>
</cp:coreProperties>
</file>